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15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6238F-2AE0-7D4F-AC96-CEBD81AC73EC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AB106-B7CC-404C-A4FF-9995A8D0D8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29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78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24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39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33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73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28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0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00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84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40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12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7F952-68FE-FF4C-AA74-8DF387B17F37}" type="datetimeFigureOut">
              <a:rPr lang="it-IT" smtClean="0"/>
              <a:t>04/05/2021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63775-AAD5-3B4D-A585-2995B126F1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95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persona, uomo, mano, tavolo&#10;&#10;Descrizione generata automaticamente">
            <a:extLst>
              <a:ext uri="{FF2B5EF4-FFF2-40B4-BE49-F238E27FC236}">
                <a16:creationId xmlns:a16="http://schemas.microsoft.com/office/drawing/2014/main" id="{803259B5-1E85-644F-8188-BF30D797C6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36" t="9091" r="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275867" y="-10136"/>
            <a:ext cx="4592270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0455D6E-BBC1-B947-8C45-5252613E4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414" y="3091928"/>
            <a:ext cx="6808922" cy="2387600"/>
          </a:xfrm>
        </p:spPr>
        <p:txBody>
          <a:bodyPr>
            <a:normAutofit/>
          </a:bodyPr>
          <a:lstStyle/>
          <a:p>
            <a:pPr algn="l"/>
            <a:r>
              <a:rPr lang="it-IT" sz="5700">
                <a:latin typeface="Arial" panose="020B0604020202020204" pitchFamily="34" charset="0"/>
                <a:cs typeface="Arial" panose="020B0604020202020204" pitchFamily="34" charset="0"/>
              </a:rPr>
              <a:t>Emergenza coronavirus</a:t>
            </a:r>
            <a:endParaRPr lang="it-IT" sz="5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339422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79B35B-5017-654C-B85B-868A6A411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414" y="5624945"/>
            <a:ext cx="6808922" cy="592975"/>
          </a:xfrm>
        </p:spPr>
        <p:txBody>
          <a:bodyPr anchor="ctr">
            <a:normAutofit/>
          </a:bodyPr>
          <a:lstStyle/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Anziani e residenze sanitarie assistenziali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C91F797-9D05-43B3-966E-E44B02383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6" b="98519" l="1688" r="98920">
                        <a14:foregroundMark x1="3646" y1="23704" x2="3646" y2="23704"/>
                        <a14:foregroundMark x1="9791" y1="25926" x2="9791" y2="25926"/>
                        <a14:foregroundMark x1="21404" y1="31667" x2="21404" y2="31667"/>
                        <a14:foregroundMark x1="20864" y1="38148" x2="20864" y2="38148"/>
                        <a14:foregroundMark x1="20864" y1="37407" x2="20864" y2="39444"/>
                        <a14:foregroundMark x1="21269" y1="31667" x2="20729" y2="40556"/>
                        <a14:foregroundMark x1="22202" y1="44444" x2="22343" y2="44710"/>
                        <a14:foregroundMark x1="20729" y1="41667" x2="22202" y2="44444"/>
                        <a14:foregroundMark x1="25051" y1="49815" x2="28022" y2="48148"/>
                        <a14:foregroundMark x1="18636" y1="76667" x2="18636" y2="76667"/>
                        <a14:foregroundMark x1="11209" y1="73148" x2="11209" y2="73148"/>
                        <a14:foregroundMark x1="2228" y1="68889" x2="2228" y2="68889"/>
                        <a14:foregroundMark x1="20324" y1="75556" x2="20324" y2="75556"/>
                        <a14:foregroundMark x1="39230" y1="42407" x2="39230" y2="42407"/>
                        <a14:foregroundMark x1="42471" y1="34815" x2="42471" y2="34815"/>
                        <a14:foregroundMark x1="54490" y1="34815" x2="54490" y2="34815"/>
                        <a14:foregroundMark x1="56718" y1="34815" x2="56718" y2="34815"/>
                        <a14:foregroundMark x1="69615" y1="32037" x2="69615" y2="32037"/>
                        <a14:foregroundMark x1="83592" y1="34444" x2="83592" y2="34444"/>
                        <a14:foregroundMark x1="65969" y1="67778" x2="65969" y2="67778"/>
                        <a14:foregroundMark x1="67117" y1="65185" x2="67117" y2="65185"/>
                        <a14:foregroundMark x1="72856" y1="63889" x2="72856" y2="63889"/>
                        <a14:foregroundMark x1="74207" y1="63519" x2="74207" y2="63519"/>
                        <a14:foregroundMark x1="78866" y1="62407" x2="78866" y2="62407"/>
                        <a14:foregroundMark x1="87373" y1="60556" x2="87373" y2="60556"/>
                        <a14:foregroundMark x1="90344" y1="65185" x2="90344" y2="65185"/>
                        <a14:foregroundMark x1="92978" y1="65926" x2="92978" y2="65926"/>
                        <a14:foregroundMark x1="92708" y1="65926" x2="92708" y2="65926"/>
                        <a14:foregroundMark x1="93585" y1="69259" x2="93585" y2="69259"/>
                        <a14:foregroundMark x1="63876" y1="81296" x2="63876" y2="81296"/>
                        <a14:foregroundMark x1="65969" y1="81667" x2="65969" y2="81667"/>
                        <a14:foregroundMark x1="68805" y1="79630" x2="68805" y2="79630"/>
                        <a14:foregroundMark x1="70898" y1="79630" x2="70898" y2="79630"/>
                        <a14:foregroundMark x1="72586" y1="83148" x2="72586" y2="83148"/>
                        <a14:foregroundMark x1="75760" y1="82037" x2="75760" y2="82037"/>
                        <a14:foregroundMark x1="79811" y1="80926" x2="79811" y2="80926"/>
                        <a14:foregroundMark x1="83187" y1="79259" x2="83187" y2="79259"/>
                        <a14:foregroundMark x1="84335" y1="79630" x2="84335" y2="79630"/>
                        <a14:foregroundMark x1="88251" y1="79630" x2="88251" y2="79630"/>
                        <a14:foregroundMark x1="89196" y1="80556" x2="89196" y2="80556"/>
                        <a14:foregroundMark x1="94126" y1="81667" x2="94126" y2="81667"/>
                        <a14:foregroundMark x1="80149" y1="95926" x2="80149" y2="95926"/>
                        <a14:foregroundMark x1="79541" y1="96296" x2="79541" y2="96296"/>
                        <a14:foregroundMark x1="77043" y1="92407" x2="77043" y2="92407"/>
                        <a14:foregroundMark x1="76637" y1="92037" x2="76637" y2="92037"/>
                        <a14:foregroundMark x1="71303" y1="96296" x2="71303" y2="96296"/>
                        <a14:foregroundMark x1="69345" y1="43148" x2="69345" y2="43148"/>
                        <a14:foregroundMark x1="65699" y1="38148" x2="65699" y2="38148"/>
                        <a14:foregroundMark x1="50979" y1="31296" x2="50979" y2="31296"/>
                        <a14:foregroundMark x1="2836" y1="68519" x2="2836" y2="68519"/>
                        <a14:foregroundMark x1="2498" y1="65926" x2="2971" y2="65556"/>
                        <a14:foregroundMark x1="2228" y1="63889" x2="2228" y2="63889"/>
                        <a14:foregroundMark x1="84875" y1="94630" x2="84875" y2="94630"/>
                        <a14:foregroundMark x1="88791" y1="94630" x2="88791" y2="94630"/>
                        <a14:foregroundMark x1="89939" y1="94630" x2="89939" y2="94630"/>
                        <a14:foregroundMark x1="94666" y1="92778" x2="94666" y2="92778"/>
                        <a14:foregroundMark x1="96759" y1="96296" x2="96759" y2="96296"/>
                        <a14:foregroundMark x1="94936" y1="77037" x2="94936" y2="77037"/>
                        <a14:foregroundMark x1="96084" y1="83148" x2="96084" y2="83148"/>
                        <a14:foregroundMark x1="87103" y1="89630" x2="87103" y2="89630"/>
                        <a14:foregroundMark x1="83592" y1="92407" x2="83592" y2="92407"/>
                        <a14:foregroundMark x1="79811" y1="84259" x2="79811" y2="84259"/>
                        <a14:foregroundMark x1="78190" y1="76667" x2="78190" y2="76667"/>
                        <a14:foregroundMark x1="78460" y1="85000" x2="78460" y2="85000"/>
                        <a14:foregroundMark x1="81364" y1="85926" x2="81364" y2="85926"/>
                        <a14:foregroundMark x1="81229" y1="90000" x2="81229" y2="90000"/>
                        <a14:foregroundMark x1="85010" y1="91296" x2="85010" y2="91296"/>
                        <a14:foregroundMark x1="85010" y1="97037" x2="85010" y2="97037"/>
                        <a14:foregroundMark x1="87711" y1="98148" x2="87711" y2="98148"/>
                        <a14:foregroundMark x1="91897" y1="77037" x2="91897" y2="77037"/>
                        <a14:foregroundMark x1="92167" y1="84259" x2="92167" y2="84259"/>
                        <a14:foregroundMark x1="93585" y1="89630" x2="93585" y2="89630"/>
                        <a14:foregroundMark x1="91897" y1="89630" x2="91897" y2="89630"/>
                        <a14:foregroundMark x1="91627" y1="93889" x2="91627" y2="93889"/>
                        <a14:foregroundMark x1="97772" y1="87037" x2="97772" y2="87037"/>
                        <a14:foregroundMark x1="91627" y1="85556" x2="91627" y2="85556"/>
                        <a14:foregroundMark x1="90344" y1="85556" x2="90344" y2="85556"/>
                        <a14:foregroundMark x1="90749" y1="75926" x2="90749" y2="75926"/>
                        <a14:foregroundMark x1="86023" y1="58889" x2="86023" y2="58889"/>
                        <a14:foregroundMark x1="76772" y1="58148" x2="76772" y2="58148"/>
                        <a14:foregroundMark x1="67117" y1="63519" x2="67117" y2="63519"/>
                        <a14:foregroundMark x1="62458" y1="62778" x2="62458" y2="62778"/>
                        <a14:foregroundMark x1="65024" y1="59444" x2="65024" y2="59444"/>
                        <a14:foregroundMark x1="64416" y1="71667" x2="64416" y2="71667"/>
                        <a14:foregroundMark x1="64821" y1="75926" x2="64821" y2="75926"/>
                        <a14:foregroundMark x1="62188" y1="76296" x2="62188" y2="76296"/>
                        <a14:foregroundMark x1="66982" y1="76296" x2="66982" y2="76296"/>
                        <a14:foregroundMark x1="71033" y1="70185" x2="71033" y2="70185"/>
                        <a14:foregroundMark x1="71168" y1="59815" x2="71168" y2="59815"/>
                        <a14:foregroundMark x1="71033" y1="90000" x2="71033" y2="90000"/>
                        <a14:foregroundMark x1="73396" y1="89259" x2="73396" y2="89259"/>
                        <a14:foregroundMark x1="73261" y1="94259" x2="73261" y2="94259"/>
                        <a14:foregroundMark x1="79001" y1="90556" x2="79001" y2="90556"/>
                        <a14:foregroundMark x1="77718" y1="94259" x2="77718" y2="94259"/>
                        <a14:foregroundMark x1="76907" y1="98519" x2="76907" y2="98519"/>
                        <a14:foregroundMark x1="21742" y1="79630" x2="21742" y2="79630"/>
                        <a14:foregroundMark x1="18771" y1="82407" x2="18771" y2="82407"/>
                        <a14:foregroundMark x1="31533" y1="38148" x2="31533" y2="38148"/>
                        <a14:foregroundMark x1="42741" y1="39444" x2="42741" y2="39444"/>
                        <a14:foregroundMark x1="54220" y1="37778" x2="54220" y2="37778"/>
                        <a14:foregroundMark x1="57124" y1="29074" x2="57124" y2="29074"/>
                        <a14:foregroundMark x1="38082" y1="35185" x2="38082" y2="35185"/>
                        <a14:foregroundMark x1="82917" y1="38704" x2="82917" y2="38704"/>
                        <a14:foregroundMark x1="79541" y1="39074" x2="79541" y2="39074"/>
                        <a14:foregroundMark x1="87373" y1="21296" x2="87373" y2="21296"/>
                        <a14:foregroundMark x1="38690" y1="59815" x2="38690" y2="59815"/>
                        <a14:foregroundMark x1="43552" y1="59444" x2="43552" y2="59444"/>
                        <a14:foregroundMark x1="48751" y1="58889" x2="48751" y2="58889"/>
                        <a14:foregroundMark x1="51992" y1="59444" x2="51992" y2="59444"/>
                        <a14:foregroundMark x1="50574" y1="58889" x2="50574" y2="58889"/>
                        <a14:foregroundMark x1="38960" y1="30185" x2="38960" y2="30185"/>
                        <a14:foregroundMark x1="89332" y1="52037" x2="89332" y2="52037"/>
                        <a14:foregroundMark x1="88656" y1="34815" x2="88656" y2="34815"/>
                        <a14:foregroundMark x1="77448" y1="58519" x2="77448" y2="58519"/>
                        <a14:foregroundMark x1="76502" y1="58148" x2="76502" y2="58148"/>
                        <a14:foregroundMark x1="82107" y1="88889" x2="82107" y2="88889"/>
                        <a14:foregroundMark x1="78190" y1="89630" x2="78190" y2="89630"/>
                        <a14:foregroundMark x1="72721" y1="90000" x2="72721" y2="90000"/>
                        <a14:foregroundMark x1="98920" y1="95370" x2="98920" y2="95370"/>
                        <a14:foregroundMark x1="23970" y1="5185" x2="23970" y2="5185"/>
                        <a14:foregroundMark x1="25928" y1="5185" x2="25928" y2="5185"/>
                        <a14:foregroundMark x1="26941" y1="5556" x2="26941" y2="5556"/>
                        <a14:foregroundMark x1="22890" y1="5741" x2="22890" y2="5741"/>
                        <a14:foregroundMark x1="28224" y1="2963" x2="28224" y2="2963"/>
                        <a14:foregroundMark x1="28899" y1="8889" x2="28899" y2="8889"/>
                        <a14:foregroundMark x1="19784" y1="6667" x2="19784" y2="6667"/>
                        <a14:foregroundMark x1="18839" y1="2963" x2="18839" y2="2963"/>
                        <a14:foregroundMark x1="17083" y1="8148" x2="17083" y2="8148"/>
                        <a14:foregroundMark x1="15598" y1="7407" x2="15598" y2="7407"/>
                        <a14:foregroundMark x1="12627" y1="4630" x2="12627" y2="4630"/>
                        <a14:foregroundMark x1="17826" y1="6296" x2="17826" y2="6296"/>
                        <a14:foregroundMark x1="19919" y1="926" x2="19919" y2="926"/>
                        <a14:foregroundMark x1="17488" y1="2963" x2="17488" y2="2963"/>
                        <a14:foregroundMark x1="15800" y1="4630" x2="15800" y2="4630"/>
                        <a14:foregroundMark x1="13639" y1="6481" x2="13639" y2="6481"/>
                        <a14:foregroundMark x1="12829" y1="8148" x2="12829" y2="8148"/>
                        <a14:foregroundMark x1="1688" y1="5741" x2="1688" y2="5741"/>
                        <a14:foregroundMark x1="4456" y1="5556" x2="4456" y2="5556"/>
                        <a14:foregroundMark x1="7765" y1="5185" x2="7765" y2="5185"/>
                        <a14:foregroundMark x1="9656" y1="5185" x2="9656" y2="5185"/>
                        <a14:foregroundMark x1="10736" y1="5370" x2="10736" y2="5370"/>
                        <a14:foregroundMark x1="6820" y1="6296" x2="6820" y2="6296"/>
                        <a14:foregroundMark x1="20932" y1="5741" x2="20932" y2="5741"/>
                        <a14:foregroundMark x1="3241" y1="70000" x2="3241" y2="70000"/>
                        <a14:foregroundMark x1="4524" y1="68889" x2="4524" y2="68889"/>
                        <a14:foregroundMark x1="7968" y1="59444" x2="7968" y2="59444"/>
                        <a14:foregroundMark x1="11141" y1="60000" x2="29169" y2="60741"/>
                        <a14:foregroundMark x1="32613" y1="60370" x2="32613" y2="60370"/>
                        <a14:foregroundMark x1="33491" y1="60185" x2="38015" y2="59444"/>
                        <a14:foregroundMark x1="52802" y1="59444" x2="55571" y2="59444"/>
                        <a14:foregroundMark x1="13774" y1="3519" x2="13774" y2="3519"/>
                        <a14:foregroundMark x1="11816" y1="9259" x2="11816" y2="9259"/>
                        <a14:foregroundMark x1="18906" y1="9630" x2="18906" y2="9630"/>
                        <a14:foregroundMark x1="18028" y1="9259" x2="18028" y2="9259"/>
                        <a14:foregroundMark x1="3579" y1="1111" x2="3579" y2="1111"/>
                        <a14:foregroundMark x1="64213" y1="58519" x2="64213" y2="58519"/>
                        <a14:foregroundMark x1="69615" y1="71481" x2="69615" y2="71481"/>
                        <a14:foregroundMark x1="82242" y1="67963" x2="82242" y2="67963"/>
                        <a14:foregroundMark x1="84335" y1="59259" x2="84335" y2="59259"/>
                        <a14:foregroundMark x1="88521" y1="84074" x2="88521" y2="84074"/>
                        <a14:foregroundMark x1="98312" y1="90741" x2="98312" y2="90741"/>
                        <a14:foregroundMark x1="95814" y1="89815" x2="95814" y2="89815"/>
                        <a14:foregroundMark x1="56448" y1="59074" x2="56448" y2="59074"/>
                        <a14:foregroundMark x1="57326" y1="59444" x2="57326" y2="59444"/>
                        <a14:foregroundMark x1="57866" y1="59259" x2="57866" y2="59259"/>
                        <a14:foregroundMark x1="59082" y1="59259" x2="59082" y2="59259"/>
                        <a14:foregroundMark x1="58744" y1="59074" x2="58744" y2="59074"/>
                        <a14:backgroundMark x1="23565" y1="47037" x2="23565" y2="47037"/>
                        <a14:backgroundMark x1="23565" y1="47037" x2="23565" y2="45556"/>
                        <a14:backgroundMark x1="23970" y1="47037" x2="22822" y2="42778"/>
                        <a14:backgroundMark x1="24646" y1="47778" x2="22552" y2="43519"/>
                        <a14:backgroundMark x1="23228" y1="45926" x2="22552" y2="42407"/>
                        <a14:backgroundMark x1="23363" y1="45926" x2="22822" y2="43148"/>
                        <a14:backgroundMark x1="67657" y1="79259" x2="67657" y2="79259"/>
                        <a14:backgroundMark x1="71438" y1="81667" x2="71438" y2="81667"/>
                        <a14:backgroundMark x1="91627" y1="66296" x2="91627" y2="66296"/>
                        <a14:backgroundMark x1="94936" y1="81667" x2="94936" y2="81667"/>
                        <a14:backgroundMark x1="98177" y1="94259" x2="98177" y2="94259"/>
                        <a14:backgroundMark x1="88926" y1="81296" x2="88926" y2="81296"/>
                        <a14:backgroundMark x1="73531" y1="88519" x2="73531" y2="88519"/>
                        <a14:backgroundMark x1="73396" y1="88889" x2="73396" y2="88889"/>
                        <a14:backgroundMark x1="76772" y1="57407" x2="76772" y2="57407"/>
                        <a14:backgroundMark x1="76772" y1="58148" x2="76772" y2="58148"/>
                        <a14:backgroundMark x1="23093" y1="45185" x2="23093" y2="45185"/>
                        <a14:backgroundMark x1="22822" y1="45185" x2="22822" y2="45185"/>
                        <a14:backgroundMark x1="22687" y1="45556" x2="22687" y2="45556"/>
                        <a14:backgroundMark x1="22822" y1="45556" x2="22822" y2="45556"/>
                        <a14:backgroundMark x1="22417" y1="44444" x2="22417" y2="44444"/>
                        <a14:backgroundMark x1="22687" y1="44074" x2="23228" y2="45926"/>
                        <a14:backgroundMark x1="98312" y1="99259" x2="98312" y2="99259"/>
                        <a14:backgroundMark x1="135" y1="67407" x2="135" y2="67407"/>
                        <a14:backgroundMark x1="55638" y1="58519" x2="59419" y2="58519"/>
                        <a14:backgroundMark x1="55785" y1="58519" x2="56448" y2="58519"/>
                        <a14:backgroundMark x1="52667" y1="58519" x2="53017" y2="58519"/>
                        <a14:backgroundMark x1="14787" y1="6852" x2="14787" y2="6852"/>
                        <a14:backgroundMark x1="28022" y1="4074" x2="28022" y2="4074"/>
                        <a14:backgroundMark x1="13437" y1="6296" x2="13437" y2="5000"/>
                        <a14:backgroundMark x1="18231" y1="10185" x2="18839" y2="10185"/>
                        <a14:backgroundMark x1="11681" y1="6481" x2="11681" y2="6481"/>
                        <a14:backgroundMark x1="2836" y1="0" x2="2836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896" y="147699"/>
            <a:ext cx="2972714" cy="116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09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E1770-1CAC-42FF-9CC3-F3C05D3C2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709" y="488004"/>
            <a:ext cx="7886700" cy="1325563"/>
          </a:xfrm>
        </p:spPr>
        <p:txBody>
          <a:bodyPr/>
          <a:lstStyle/>
          <a:p>
            <a:pPr algn="ctr"/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Somministrazioni del vaccino in Italia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(aggiornato al)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248081-6F0C-42E0-BD89-3592B2E99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543" y="1583804"/>
            <a:ext cx="3047631" cy="1754326"/>
          </a:xfrm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LOMBARDIA</a:t>
            </a:r>
          </a:p>
          <a:p>
            <a:pPr marL="0" indent="0"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Dosi somministrate: 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Dosi consegnate: 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Distribuzione somministrazione</a:t>
            </a:r>
          </a:p>
          <a:p>
            <a:pPr marL="0" indent="0"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rispetto alle consegne: 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FE562AD-B10F-435C-B7B4-3D318D0DBF01}"/>
              </a:ext>
            </a:extLst>
          </p:cNvPr>
          <p:cNvSpPr txBox="1">
            <a:spLocks/>
          </p:cNvSpPr>
          <p:nvPr/>
        </p:nvSpPr>
        <p:spPr>
          <a:xfrm>
            <a:off x="615215" y="1626076"/>
            <a:ext cx="3552999" cy="2406416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Totale somministrazioni: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Totale persone vaccinate (prima e seconda dose): 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dirty="0"/>
          </a:p>
        </p:txBody>
      </p:sp>
      <p:pic>
        <p:nvPicPr>
          <p:cNvPr id="6" name="Immagine 5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E03403AD-2F25-4E29-B864-A48E7476E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310" y="49215"/>
            <a:ext cx="1812022" cy="743882"/>
          </a:xfrm>
          <a:prstGeom prst="rect">
            <a:avLst/>
          </a:prstGeom>
        </p:spPr>
      </p:pic>
      <p:pic>
        <p:nvPicPr>
          <p:cNvPr id="8" name="Elemento grafico 7" descr="Profilo femminile con riempimento a tinta unita">
            <a:extLst>
              <a:ext uri="{FF2B5EF4-FFF2-40B4-BE49-F238E27FC236}">
                <a16:creationId xmlns:a16="http://schemas.microsoft.com/office/drawing/2014/main" id="{4A37F8CB-7880-4BAC-85F7-8C534156E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07616" y="2769505"/>
            <a:ext cx="971405" cy="909167"/>
          </a:xfrm>
          <a:prstGeom prst="rect">
            <a:avLst/>
          </a:prstGeom>
        </p:spPr>
      </p:pic>
      <p:pic>
        <p:nvPicPr>
          <p:cNvPr id="10" name="Elemento grafico 9" descr="Profilo maschile con riempimento a tinta unita">
            <a:extLst>
              <a:ext uri="{FF2B5EF4-FFF2-40B4-BE49-F238E27FC236}">
                <a16:creationId xmlns:a16="http://schemas.microsoft.com/office/drawing/2014/main" id="{BD699902-5DEF-430F-A278-83BFDA3DF9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89799" y="2707267"/>
            <a:ext cx="971405" cy="971405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E4D595F-308C-4B2C-B4E0-3B5834072141}"/>
              </a:ext>
            </a:extLst>
          </p:cNvPr>
          <p:cNvSpPr txBox="1"/>
          <p:nvPr/>
        </p:nvSpPr>
        <p:spPr>
          <a:xfrm>
            <a:off x="4456220" y="3487164"/>
            <a:ext cx="4362275" cy="307776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SOMMINISTRAZIONI PER CATEGORIA: </a:t>
            </a:r>
          </a:p>
          <a:p>
            <a:endParaRPr lang="it-IT" sz="1600" dirty="0"/>
          </a:p>
          <a:p>
            <a:r>
              <a:rPr lang="it-IT" sz="1600" dirty="0"/>
              <a:t>Over 80: </a:t>
            </a:r>
            <a:endParaRPr lang="it-IT" sz="1600" b="1" dirty="0"/>
          </a:p>
          <a:p>
            <a:r>
              <a:rPr lang="it-IT" sz="1600" dirty="0"/>
              <a:t>Soggetti Fragili e </a:t>
            </a:r>
            <a:r>
              <a:rPr lang="it-IT" sz="1600" dirty="0" err="1"/>
              <a:t>Caregiver</a:t>
            </a:r>
            <a:r>
              <a:rPr lang="it-IT" sz="1600" dirty="0"/>
              <a:t>: </a:t>
            </a:r>
            <a:endParaRPr lang="it-IT" sz="1600" b="1" dirty="0"/>
          </a:p>
          <a:p>
            <a:r>
              <a:rPr lang="it-IT" sz="1600" dirty="0"/>
              <a:t>Operatori sanitari e socio sanitari:  </a:t>
            </a:r>
            <a:endParaRPr lang="it-IT" sz="1600" b="1" dirty="0"/>
          </a:p>
          <a:p>
            <a:r>
              <a:rPr lang="it-IT" sz="1600" dirty="0"/>
              <a:t>Personale non sanitario: </a:t>
            </a:r>
            <a:endParaRPr lang="it-IT" sz="1600" b="1" dirty="0"/>
          </a:p>
          <a:p>
            <a:r>
              <a:rPr lang="it-IT" sz="1600" dirty="0"/>
              <a:t>Ospiti Strutture residenziali: </a:t>
            </a:r>
            <a:endParaRPr lang="it-IT" sz="1600" b="1" dirty="0"/>
          </a:p>
          <a:p>
            <a:r>
              <a:rPr lang="it-IT" sz="1600" dirty="0"/>
              <a:t>Fascia 70-79: </a:t>
            </a:r>
            <a:endParaRPr lang="it-IT" sz="1600" b="1" dirty="0"/>
          </a:p>
          <a:p>
            <a:r>
              <a:rPr lang="it-IT" sz="1600" dirty="0"/>
              <a:t>Fascia 60-69: </a:t>
            </a:r>
            <a:endParaRPr lang="it-IT" sz="1600" b="1" dirty="0"/>
          </a:p>
          <a:p>
            <a:r>
              <a:rPr lang="it-IT" sz="1600" dirty="0"/>
              <a:t>Personale scolastico: </a:t>
            </a:r>
            <a:endParaRPr lang="it-IT" sz="1600" b="1" dirty="0"/>
          </a:p>
          <a:p>
            <a:r>
              <a:rPr lang="it-IT" sz="1600" dirty="0"/>
              <a:t>Comparto Difesa e Sicurezza: </a:t>
            </a:r>
            <a:endParaRPr lang="it-IT" sz="1600" b="1" dirty="0"/>
          </a:p>
          <a:p>
            <a:r>
              <a:rPr lang="it-IT" sz="1600" dirty="0"/>
              <a:t>Altro: </a:t>
            </a:r>
            <a:endParaRPr lang="it-IT" sz="1600" b="1" dirty="0"/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E0B1DEC9-9534-4B79-934A-289FB125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92875"/>
            <a:ext cx="3086100" cy="36512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Ministero della Salute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679871DB-CAC6-474F-AF91-B4CAEB4D26D0}"/>
              </a:ext>
            </a:extLst>
          </p:cNvPr>
          <p:cNvSpPr txBox="1">
            <a:spLocks/>
          </p:cNvSpPr>
          <p:nvPr/>
        </p:nvSpPr>
        <p:spPr>
          <a:xfrm>
            <a:off x="696228" y="4385520"/>
            <a:ext cx="3150298" cy="1754326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DISTRIBUZIONE PER FORNITORE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Totale: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Pfizer/BioNTech: 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Moderna: 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AstraZeneca: 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Janssen: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4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9F7629-5BD8-F547-A3EF-F45B8C996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3208" y="50006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Residenze per anziani in Italia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69FE66-0827-BC4A-9D8F-C7FAA09C8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Circa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6.500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le residenze per anziani (R.S.A, case di riposo, case famiglia, case albergo, residenze protette)</a:t>
            </a:r>
          </a:p>
          <a:p>
            <a:pPr algn="just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in Lombardia: circa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700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R.S.A.</a:t>
            </a:r>
          </a:p>
          <a:p>
            <a:pPr marL="0" indent="0" algn="just"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Sapere quante sono davvero è un mistero: tante le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strutture «fantasma»</a:t>
            </a:r>
          </a:p>
          <a:p>
            <a:pPr marL="0" indent="0" algn="just"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Solo il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14%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è gestito dai comuni (attraverso associazioni e consorzi loro afferenti, aziende sanitarie, Aziende Pubbliche di Servizi alla Persona)</a:t>
            </a:r>
          </a:p>
          <a:p>
            <a:pPr algn="just"/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Circa il </a:t>
            </a:r>
            <a:r>
              <a:rPr 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delle strutture è gestito da privati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52002A-0ECE-674E-A9F3-D8CF05E5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5000" y="6423463"/>
            <a:ext cx="4177194" cy="365125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Osservatorio sulle residenze per gli anziani in Italia SPI-CGIL / Regione Lombardia</a:t>
            </a:r>
          </a:p>
        </p:txBody>
      </p:sp>
      <p:pic>
        <p:nvPicPr>
          <p:cNvPr id="7" name="Immagine 6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E3AE8D2D-A5F3-4B87-8B95-9AC193090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193" y="191416"/>
            <a:ext cx="2036091" cy="74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305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211</Words>
  <Application>Microsoft Office PowerPoint</Application>
  <PresentationFormat>Presentazione su schermo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Emergenza coronavirus</vt:lpstr>
      <vt:lpstr>Somministrazioni del vaccino in Italia (aggiornato al)</vt:lpstr>
      <vt:lpstr>Residenze per anziani in Italia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Emergenza coronavirus</dc:title>
  <dc:creator>g.casella7@campus.unimib.it</dc:creator>
  <cp:lastModifiedBy>Guido  Casella</cp:lastModifiedBy>
  <cp:revision>21</cp:revision>
  <dcterms:created xsi:type="dcterms:W3CDTF">2020-04-01T12:00:28Z</dcterms:created>
  <dcterms:modified xsi:type="dcterms:W3CDTF">2021-05-04T15:22:18Z</dcterms:modified>
</cp:coreProperties>
</file>